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embeddedFontLst>
    <p:embeddedFont>
      <p:font typeface="Sigmar One" charset="0"/>
      <p:regular r:id="rId8"/>
    </p:embeddedFont>
    <p:embeddedFont>
      <p:font typeface="Comic Sans MS" pitchFamily="66" charset="0"/>
      <p:regular r:id="rId9"/>
      <p:bold r:id="rId10"/>
    </p:embeddedFont>
    <p:embeddedFont>
      <p:font typeface="Source Sans Pro" charset="0"/>
      <p:regular r:id="rId11"/>
      <p:bold r:id="rId12"/>
      <p:italic r:id="rId13"/>
      <p:boldItalic r:id="rId14"/>
    </p:embeddedFont>
    <p:embeddedFont>
      <p:font typeface="Oswald" charset="0"/>
      <p:regular r:id="rId15"/>
      <p:bold r:id="rId16"/>
    </p:embeddedFont>
    <p:embeddedFont>
      <p:font typeface="Lobster" charset="0"/>
      <p:regular r:id="rId17"/>
    </p:embeddedFont>
    <p:embeddedFont>
      <p:font typeface="Roboto Slab" charset="0"/>
      <p:regular r:id="rId18"/>
      <p:bold r:id="rId19"/>
    </p:embeddedFont>
  </p:embeddedFontLst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5" d="100"/>
          <a:sy n="105" d="100"/>
        </p:scale>
        <p:origin x="-144" y="-1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font" Target="fonts/font11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5.fntdata"/><Relationship Id="rId17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font" Target="fonts/font9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font" Target="fonts/font8.fntdata"/><Relationship Id="rId23" Type="http://schemas.openxmlformats.org/officeDocument/2006/relationships/tableStyles" Target="tableStyles.xml"/><Relationship Id="rId10" Type="http://schemas.openxmlformats.org/officeDocument/2006/relationships/font" Target="fonts/font3.fntdata"/><Relationship Id="rId19" Type="http://schemas.openxmlformats.org/officeDocument/2006/relationships/font" Target="fonts/font12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19059898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abburido 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599" cy="20525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5200"/>
            </a:lvl1pPr>
            <a:lvl2pPr algn="ctr">
              <a:spcBef>
                <a:spcPts val="0"/>
              </a:spcBef>
              <a:buSzPct val="100000"/>
              <a:defRPr sz="5200"/>
            </a:lvl2pPr>
            <a:lvl3pPr algn="ctr">
              <a:spcBef>
                <a:spcPts val="0"/>
              </a:spcBef>
              <a:buSzPct val="100000"/>
              <a:defRPr sz="5200"/>
            </a:lvl3pPr>
            <a:lvl4pPr algn="ctr">
              <a:spcBef>
                <a:spcPts val="0"/>
              </a:spcBef>
              <a:buSzPct val="100000"/>
              <a:defRPr sz="5200"/>
            </a:lvl4pPr>
            <a:lvl5pPr algn="ctr">
              <a:spcBef>
                <a:spcPts val="0"/>
              </a:spcBef>
              <a:buSzPct val="100000"/>
              <a:defRPr sz="5200"/>
            </a:lvl5pPr>
            <a:lvl6pPr algn="ctr">
              <a:spcBef>
                <a:spcPts val="0"/>
              </a:spcBef>
              <a:buSzPct val="100000"/>
              <a:defRPr sz="5200"/>
            </a:lvl6pPr>
            <a:lvl7pPr algn="ctr">
              <a:spcBef>
                <a:spcPts val="0"/>
              </a:spcBef>
              <a:buSzPct val="100000"/>
              <a:defRPr sz="5200"/>
            </a:lvl7pPr>
            <a:lvl8pPr algn="ctr">
              <a:spcBef>
                <a:spcPts val="0"/>
              </a:spcBef>
              <a:buSzPct val="100000"/>
              <a:defRPr sz="5200"/>
            </a:lvl8pPr>
            <a:lvl9pPr algn="ctr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599" cy="792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599" cy="1963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12000"/>
            </a:lvl1pPr>
            <a:lvl2pPr algn="ctr">
              <a:spcBef>
                <a:spcPts val="0"/>
              </a:spcBef>
              <a:buSzPct val="100000"/>
              <a:defRPr sz="12000"/>
            </a:lvl2pPr>
            <a:lvl3pPr algn="ctr">
              <a:spcBef>
                <a:spcPts val="0"/>
              </a:spcBef>
              <a:buSzPct val="100000"/>
              <a:defRPr sz="12000"/>
            </a:lvl3pPr>
            <a:lvl4pPr algn="ctr">
              <a:spcBef>
                <a:spcPts val="0"/>
              </a:spcBef>
              <a:buSzPct val="100000"/>
              <a:defRPr sz="12000"/>
            </a:lvl4pPr>
            <a:lvl5pPr algn="ctr">
              <a:spcBef>
                <a:spcPts val="0"/>
              </a:spcBef>
              <a:buSzPct val="100000"/>
              <a:defRPr sz="12000"/>
            </a:lvl5pPr>
            <a:lvl6pPr algn="ctr">
              <a:spcBef>
                <a:spcPts val="0"/>
              </a:spcBef>
              <a:buSzPct val="100000"/>
              <a:defRPr sz="12000"/>
            </a:lvl6pPr>
            <a:lvl7pPr algn="ctr">
              <a:spcBef>
                <a:spcPts val="0"/>
              </a:spcBef>
              <a:buSzPct val="100000"/>
              <a:defRPr sz="12000"/>
            </a:lvl7pPr>
            <a:lvl8pPr algn="ctr">
              <a:spcBef>
                <a:spcPts val="0"/>
              </a:spcBef>
              <a:buSzPct val="100000"/>
              <a:defRPr sz="12000"/>
            </a:lvl8pPr>
            <a:lvl9pPr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599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defRPr/>
            </a:lvl1pPr>
            <a:lvl2pPr algn="ctr">
              <a:spcBef>
                <a:spcPts val="0"/>
              </a:spcBef>
              <a:defRPr/>
            </a:lvl2pPr>
            <a:lvl3pPr algn="ctr">
              <a:spcBef>
                <a:spcPts val="0"/>
              </a:spcBef>
              <a:defRPr/>
            </a:lvl3pPr>
            <a:lvl4pPr algn="ctr">
              <a:spcBef>
                <a:spcPts val="0"/>
              </a:spcBef>
              <a:defRPr/>
            </a:lvl4pPr>
            <a:lvl5pPr algn="ctr">
              <a:spcBef>
                <a:spcPts val="0"/>
              </a:spcBef>
              <a:defRPr/>
            </a:lvl5pPr>
            <a:lvl6pPr algn="ctr">
              <a:spcBef>
                <a:spcPts val="0"/>
              </a:spcBef>
              <a:defRPr/>
            </a:lvl6pPr>
            <a:lvl7pPr algn="ctr">
              <a:spcBef>
                <a:spcPts val="0"/>
              </a:spcBef>
              <a:defRPr/>
            </a:lvl7pPr>
            <a:lvl8pPr algn="ctr">
              <a:spcBef>
                <a:spcPts val="0"/>
              </a:spcBef>
              <a:defRPr/>
            </a:lvl8pPr>
            <a:lvl9pPr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599" cy="841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algn="ctr">
              <a:spcBef>
                <a:spcPts val="0"/>
              </a:spcBef>
              <a:buSzPct val="100000"/>
              <a:defRPr sz="3600"/>
            </a:lvl1pPr>
            <a:lvl2pPr algn="ctr">
              <a:spcBef>
                <a:spcPts val="0"/>
              </a:spcBef>
              <a:buSzPct val="100000"/>
              <a:defRPr sz="3600"/>
            </a:lvl2pPr>
            <a:lvl3pPr algn="ctr">
              <a:spcBef>
                <a:spcPts val="0"/>
              </a:spcBef>
              <a:buSzPct val="100000"/>
              <a:defRPr sz="3600"/>
            </a:lvl3pPr>
            <a:lvl4pPr algn="ctr">
              <a:spcBef>
                <a:spcPts val="0"/>
              </a:spcBef>
              <a:buSzPct val="100000"/>
              <a:defRPr sz="3600"/>
            </a:lvl4pPr>
            <a:lvl5pPr algn="ctr">
              <a:spcBef>
                <a:spcPts val="0"/>
              </a:spcBef>
              <a:buSzPct val="100000"/>
              <a:defRPr sz="3600"/>
            </a:lvl5pPr>
            <a:lvl6pPr algn="ctr">
              <a:spcBef>
                <a:spcPts val="0"/>
              </a:spcBef>
              <a:buSzPct val="100000"/>
              <a:defRPr sz="3600"/>
            </a:lvl6pPr>
            <a:lvl7pPr algn="ctr">
              <a:spcBef>
                <a:spcPts val="0"/>
              </a:spcBef>
              <a:buSzPct val="100000"/>
              <a:defRPr sz="3600"/>
            </a:lvl7pPr>
            <a:lvl8pPr algn="ctr">
              <a:spcBef>
                <a:spcPts val="0"/>
              </a:spcBef>
              <a:buSzPct val="100000"/>
              <a:defRPr sz="3600"/>
            </a:lvl8pPr>
            <a:lvl9pPr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899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SzPct val="100000"/>
              <a:defRPr sz="14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899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SzPct val="100000"/>
              <a:defRPr sz="14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7999" cy="7556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SzPct val="100000"/>
              <a:defRPr sz="2400"/>
            </a:lvl1pPr>
            <a:lvl2pPr>
              <a:spcBef>
                <a:spcPts val="0"/>
              </a:spcBef>
              <a:buSzPct val="100000"/>
              <a:defRPr sz="2400"/>
            </a:lvl2pPr>
            <a:lvl3pPr>
              <a:spcBef>
                <a:spcPts val="0"/>
              </a:spcBef>
              <a:buSzPct val="100000"/>
              <a:defRPr sz="2400"/>
            </a:lvl3pPr>
            <a:lvl4pPr>
              <a:spcBef>
                <a:spcPts val="0"/>
              </a:spcBef>
              <a:buSzPct val="100000"/>
              <a:defRPr sz="2400"/>
            </a:lvl4pPr>
            <a:lvl5pPr>
              <a:spcBef>
                <a:spcPts val="0"/>
              </a:spcBef>
              <a:buSzPct val="100000"/>
              <a:defRPr sz="2400"/>
            </a:lvl5pPr>
            <a:lvl6pPr>
              <a:spcBef>
                <a:spcPts val="0"/>
              </a:spcBef>
              <a:buSzPct val="100000"/>
              <a:defRPr sz="2400"/>
            </a:lvl6pPr>
            <a:lvl7pPr>
              <a:spcBef>
                <a:spcPts val="0"/>
              </a:spcBef>
              <a:buSzPct val="100000"/>
              <a:defRPr sz="2400"/>
            </a:lvl7pPr>
            <a:lvl8pPr>
              <a:spcBef>
                <a:spcPts val="0"/>
              </a:spcBef>
              <a:buSzPct val="100000"/>
              <a:defRPr sz="2400"/>
            </a:lvl8pPr>
            <a:lvl9pPr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7999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SzPct val="100000"/>
              <a:defRPr sz="12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buSzPct val="100000"/>
              <a:defRPr sz="4800"/>
            </a:lvl1pPr>
            <a:lvl2pPr>
              <a:spcBef>
                <a:spcPts val="0"/>
              </a:spcBef>
              <a:buSzPct val="100000"/>
              <a:defRPr sz="4800"/>
            </a:lvl2pPr>
            <a:lvl3pPr>
              <a:spcBef>
                <a:spcPts val="0"/>
              </a:spcBef>
              <a:buSzPct val="100000"/>
              <a:defRPr sz="4800"/>
            </a:lvl3pPr>
            <a:lvl4pPr>
              <a:spcBef>
                <a:spcPts val="0"/>
              </a:spcBef>
              <a:buSzPct val="100000"/>
              <a:defRPr sz="4800"/>
            </a:lvl4pPr>
            <a:lvl5pPr>
              <a:spcBef>
                <a:spcPts val="0"/>
              </a:spcBef>
              <a:buSzPct val="100000"/>
              <a:defRPr sz="4800"/>
            </a:lvl5pPr>
            <a:lvl6pPr>
              <a:spcBef>
                <a:spcPts val="0"/>
              </a:spcBef>
              <a:buSzPct val="100000"/>
              <a:defRPr sz="4800"/>
            </a:lvl6pPr>
            <a:lvl7pPr>
              <a:spcBef>
                <a:spcPts val="0"/>
              </a:spcBef>
              <a:buSzPct val="100000"/>
              <a:defRPr sz="4800"/>
            </a:lvl7pPr>
            <a:lvl8pPr>
              <a:spcBef>
                <a:spcPts val="0"/>
              </a:spcBef>
              <a:buSzPct val="100000"/>
              <a:defRPr sz="4800"/>
            </a:lvl8pPr>
            <a:lvl9pPr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/>
        </p:nvSpPr>
        <p:spPr>
          <a:xfrm>
            <a:off x="4572000" y="-125"/>
            <a:ext cx="4572000" cy="5143499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199" cy="1482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4200"/>
            </a:lvl1pPr>
            <a:lvl2pPr algn="ctr">
              <a:spcBef>
                <a:spcPts val="0"/>
              </a:spcBef>
              <a:buSzPct val="100000"/>
              <a:defRPr sz="4200"/>
            </a:lvl2pPr>
            <a:lvl3pPr algn="ctr">
              <a:spcBef>
                <a:spcPts val="0"/>
              </a:spcBef>
              <a:buSzPct val="100000"/>
              <a:defRPr sz="4200"/>
            </a:lvl3pPr>
            <a:lvl4pPr algn="ctr">
              <a:spcBef>
                <a:spcPts val="0"/>
              </a:spcBef>
              <a:buSzPct val="100000"/>
              <a:defRPr sz="4200"/>
            </a:lvl4pPr>
            <a:lvl5pPr algn="ctr">
              <a:spcBef>
                <a:spcPts val="0"/>
              </a:spcBef>
              <a:buSzPct val="100000"/>
              <a:defRPr sz="4200"/>
            </a:lvl5pPr>
            <a:lvl6pPr algn="ctr">
              <a:spcBef>
                <a:spcPts val="0"/>
              </a:spcBef>
              <a:buSzPct val="100000"/>
              <a:defRPr sz="4200"/>
            </a:lvl6pPr>
            <a:lvl7pPr algn="ctr">
              <a:spcBef>
                <a:spcPts val="0"/>
              </a:spcBef>
              <a:buSzPct val="100000"/>
              <a:defRPr sz="4200"/>
            </a:lvl7pPr>
            <a:lvl8pPr algn="ctr">
              <a:spcBef>
                <a:spcPts val="0"/>
              </a:spcBef>
              <a:buSzPct val="100000"/>
              <a:defRPr sz="4200"/>
            </a:lvl8pPr>
            <a:lvl9pPr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199" cy="1235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0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Shape 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426144">
            <a:off x="5977150" y="453271"/>
            <a:ext cx="2778175" cy="2513299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Shape 51"/>
          <p:cNvSpPr txBox="1">
            <a:spLocks noGrp="1"/>
          </p:cNvSpPr>
          <p:nvPr>
            <p:ph type="ctrTitle"/>
          </p:nvPr>
        </p:nvSpPr>
        <p:spPr>
          <a:xfrm>
            <a:off x="-203316" y="720250"/>
            <a:ext cx="8520599" cy="20525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7000" b="1">
              <a:solidFill>
                <a:srgbClr val="FFFFFF"/>
              </a:solidFill>
            </a:endParaRPr>
          </a:p>
          <a:p>
            <a:pPr marL="914400" indent="0" algn="l">
              <a:spcBef>
                <a:spcPts val="0"/>
              </a:spcBef>
              <a:buNone/>
            </a:pPr>
            <a:r>
              <a:rPr lang="en" sz="7000" b="1">
                <a:solidFill>
                  <a:srgbClr val="FFFFFF"/>
                </a:solidFill>
              </a:rPr>
              <a:t> </a:t>
            </a:r>
            <a:r>
              <a:rPr lang="en" sz="7000" b="1" u="sng">
                <a:solidFill>
                  <a:srgbClr val="CCCCCC"/>
                </a:solidFill>
                <a:latin typeface="Sigmar One"/>
                <a:ea typeface="Sigmar One"/>
                <a:cs typeface="Sigmar One"/>
                <a:sym typeface="Sigmar One"/>
              </a:rPr>
              <a:t>Pegasus</a:t>
            </a:r>
          </a:p>
        </p:txBody>
      </p:sp>
      <p:sp>
        <p:nvSpPr>
          <p:cNvPr id="52" name="Shape 52"/>
          <p:cNvSpPr txBox="1">
            <a:spLocks noGrp="1"/>
          </p:cNvSpPr>
          <p:nvPr>
            <p:ph type="subTitle" idx="1"/>
          </p:nvPr>
        </p:nvSpPr>
        <p:spPr>
          <a:xfrm>
            <a:off x="242150" y="2772850"/>
            <a:ext cx="6667199" cy="1883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l">
              <a:spcBef>
                <a:spcPts val="0"/>
              </a:spcBef>
              <a:buNone/>
            </a:pPr>
            <a:r>
              <a:rPr lang="en" b="1">
                <a:solidFill>
                  <a:srgbClr val="F3F3F3"/>
                </a:solidFill>
                <a:latin typeface="Oswald"/>
                <a:ea typeface="Oswald"/>
                <a:cs typeface="Oswald"/>
                <a:sym typeface="Oswald"/>
              </a:rPr>
              <a:t>By. Jan Degano, Sam Calhoun, Andy Corrales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9D9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latin typeface="Roboto Slab"/>
                <a:ea typeface="Roboto Slab"/>
                <a:cs typeface="Roboto Slab"/>
                <a:sym typeface="Roboto Slab"/>
              </a:rPr>
              <a:t>HISTORY OF PEGASUS </a:t>
            </a:r>
          </a:p>
        </p:txBody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311701" y="863550"/>
            <a:ext cx="63177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" dirty="0">
                <a:latin typeface="Source Sans Pro"/>
                <a:ea typeface="Source Sans Pro"/>
                <a:cs typeface="Source Sans Pro"/>
                <a:sym typeface="Source Sans Pro"/>
              </a:rPr>
              <a:t>Name originates from white winged horse that was the sire of Poseidon in Greek Mythology. The story originates from the battle between Perseus and Medusa.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" dirty="0">
                <a:latin typeface="Source Sans Pro"/>
                <a:ea typeface="Source Sans Pro"/>
                <a:cs typeface="Source Sans Pro"/>
                <a:sym typeface="Source Sans Pro"/>
              </a:rPr>
              <a:t>The battle ends with Perseus beheading Medusa, and drops of </a:t>
            </a:r>
            <a:r>
              <a:rPr lang="en" dirty="0" smtClean="0">
                <a:latin typeface="Source Sans Pro"/>
                <a:ea typeface="Source Sans Pro"/>
                <a:cs typeface="Source Sans Pro"/>
                <a:sym typeface="Source Sans Pro"/>
              </a:rPr>
              <a:t>her </a:t>
            </a:r>
            <a:r>
              <a:rPr lang="en" dirty="0">
                <a:latin typeface="Source Sans Pro"/>
                <a:ea typeface="Source Sans Pro"/>
                <a:cs typeface="Source Sans Pro"/>
                <a:sym typeface="Source Sans Pro"/>
              </a:rPr>
              <a:t>blood mixing with the sea, creating a Pegasus. The </a:t>
            </a:r>
            <a:r>
              <a:rPr lang="en" dirty="0" smtClean="0">
                <a:latin typeface="Source Sans Pro"/>
                <a:ea typeface="Source Sans Pro"/>
                <a:cs typeface="Source Sans Pro"/>
                <a:sym typeface="Source Sans Pro"/>
              </a:rPr>
              <a:t>bright</a:t>
            </a:r>
            <a:r>
              <a:rPr lang="en" dirty="0"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lang="en" dirty="0" smtClean="0">
                <a:latin typeface="Source Sans Pro"/>
                <a:ea typeface="Source Sans Pro"/>
                <a:cs typeface="Source Sans Pro"/>
                <a:sym typeface="Source Sans Pro"/>
              </a:rPr>
              <a:t>white </a:t>
            </a:r>
            <a:r>
              <a:rPr lang="en" dirty="0">
                <a:latin typeface="Source Sans Pro"/>
                <a:ea typeface="Source Sans Pro"/>
                <a:cs typeface="Source Sans Pro"/>
                <a:sym typeface="Source Sans Pro"/>
              </a:rPr>
              <a:t>seafoam gave the horse it’s color. The Pegasus </a:t>
            </a:r>
            <a:r>
              <a:rPr lang="en" dirty="0" smtClean="0">
                <a:latin typeface="Source Sans Pro"/>
                <a:ea typeface="Source Sans Pro"/>
                <a:cs typeface="Source Sans Pro"/>
                <a:sym typeface="Source Sans Pro"/>
              </a:rPr>
              <a:t>is also seen </a:t>
            </a:r>
            <a:r>
              <a:rPr lang="en" dirty="0">
                <a:latin typeface="Source Sans Pro"/>
                <a:ea typeface="Source Sans Pro"/>
                <a:cs typeface="Source Sans Pro"/>
                <a:sym typeface="Source Sans Pro"/>
              </a:rPr>
              <a:t>in the story of Bellerophon. </a:t>
            </a:r>
          </a:p>
        </p:txBody>
      </p:sp>
      <p:pic>
        <p:nvPicPr>
          <p:cNvPr id="59" name="Shape 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00369" y="2113525"/>
            <a:ext cx="1689875" cy="261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9D9"/>
        </a:soli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500">
                <a:latin typeface="Lobster"/>
                <a:ea typeface="Lobster"/>
                <a:cs typeface="Lobster"/>
                <a:sym typeface="Lobster"/>
              </a:rPr>
              <a:t>Stars of Pegasus </a:t>
            </a:r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Markab- meaning “saddle”</a:t>
            </a:r>
          </a:p>
          <a:p>
            <a:pPr marL="457200" lvl="0" indent="-228600" rtl="0"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Alpheratz</a:t>
            </a:r>
          </a:p>
          <a:p>
            <a:pPr marL="457200" lvl="0" indent="-228600" rtl="0"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Algenib- also known as (Gamma Pegasi)</a:t>
            </a:r>
          </a:p>
          <a:p>
            <a:pPr marL="457200" lvl="0" indent="-228600" rtl="0"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Scheat- also known as (Beta Pegasi)</a:t>
            </a:r>
          </a:p>
          <a:p>
            <a:pPr indent="457200" algn="ctr" rtl="0">
              <a:spcBef>
                <a:spcPts val="0"/>
              </a:spcBef>
              <a:buNone/>
            </a:pPr>
            <a:endParaRPr>
              <a:solidFill>
                <a:srgbClr val="000000"/>
              </a:solidFill>
            </a:endParaRPr>
          </a:p>
          <a:p>
            <a:pPr marL="0" lvl="0" indent="0" algn="ctr" rtl="0">
              <a:spcBef>
                <a:spcPts val="0"/>
              </a:spcBef>
              <a:buNone/>
            </a:pPr>
            <a:r>
              <a:rPr lang="en" sz="24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These 4 stars make up the “Great Square of Pegasus” and they are the brightest stars in the square.</a:t>
            </a:r>
          </a:p>
        </p:txBody>
      </p:sp>
      <p:pic>
        <p:nvPicPr>
          <p:cNvPr id="66" name="Shape 66"/>
          <p:cNvPicPr preferRelativeResize="0"/>
          <p:nvPr/>
        </p:nvPicPr>
        <p:blipFill rotWithShape="1">
          <a:blip r:embed="rId3">
            <a:alphaModFix/>
          </a:blip>
          <a:srcRect l="17491" t="20269" r="24317" b="22096"/>
          <a:stretch/>
        </p:blipFill>
        <p:spPr>
          <a:xfrm>
            <a:off x="5927475" y="373874"/>
            <a:ext cx="2904824" cy="2301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9D9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000">
                <a:latin typeface="Lobster"/>
                <a:ea typeface="Lobster"/>
                <a:cs typeface="Lobster"/>
                <a:sym typeface="Lobster"/>
              </a:rPr>
              <a:t>Stars of Pegasus (Continued)</a:t>
            </a:r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" sz="2000" dirty="0">
                <a:solidFill>
                  <a:srgbClr val="000000"/>
                </a:solidFill>
              </a:rPr>
              <a:t>Enif- (Epsilon Pegasi) brightest star in the constellation</a:t>
            </a:r>
          </a:p>
          <a:p>
            <a:pPr marL="457200" lvl="0" indent="-228600" rtl="0"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" sz="2000" dirty="0">
                <a:solidFill>
                  <a:srgbClr val="000000"/>
                </a:solidFill>
              </a:rPr>
              <a:t>Homam- (Zeta Pegasi)</a:t>
            </a:r>
          </a:p>
          <a:p>
            <a:pPr marL="457200" lvl="0" indent="-228600" rtl="0"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" sz="2000" dirty="0">
                <a:solidFill>
                  <a:srgbClr val="000000"/>
                </a:solidFill>
              </a:rPr>
              <a:t>Matar- (Eta Pegasi)</a:t>
            </a:r>
          </a:p>
          <a:p>
            <a:pPr marL="457200" lvl="0" indent="-228600" rtl="0"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" sz="2000" dirty="0">
                <a:solidFill>
                  <a:srgbClr val="000000"/>
                </a:solidFill>
              </a:rPr>
              <a:t>Baham- (Theta Pegasi)</a:t>
            </a:r>
          </a:p>
          <a:p>
            <a:pPr marL="457200" lvl="0" indent="-228600"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" sz="2000" dirty="0">
                <a:solidFill>
                  <a:srgbClr val="000000"/>
                </a:solidFill>
              </a:rPr>
              <a:t>Sadalbari- (Mu Pegasi) </a:t>
            </a:r>
          </a:p>
        </p:txBody>
      </p:sp>
      <p:pic>
        <p:nvPicPr>
          <p:cNvPr id="73" name="Shape 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53000" y="1701273"/>
            <a:ext cx="4120749" cy="3191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Shape 7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50750" y="3441248"/>
            <a:ext cx="1702250" cy="1702250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Shape 75"/>
          <p:cNvSpPr txBox="1"/>
          <p:nvPr/>
        </p:nvSpPr>
        <p:spPr>
          <a:xfrm rot="935">
            <a:off x="3505255" y="3004721"/>
            <a:ext cx="1102800" cy="404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 sz="1800" b="1" dirty="0">
                <a:latin typeface="Comic Sans MS"/>
                <a:ea typeface="Comic Sans MS"/>
                <a:cs typeface="Comic Sans MS"/>
                <a:sym typeface="Comic Sans MS"/>
              </a:rPr>
              <a:t>Enif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9D9"/>
        </a:solidFill>
        <a:effectLst/>
      </p:bgPr>
    </p:bg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Interesting Objects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311700" y="1352450"/>
            <a:ext cx="8520599" cy="3645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n" sz="2500"/>
              <a:t>-Messeir 15</a:t>
            </a:r>
          </a:p>
          <a:p>
            <a:pPr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n" sz="2500"/>
              <a:t>-Stephan's Quintet</a:t>
            </a:r>
          </a:p>
          <a:p>
            <a:pPr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n" sz="2500"/>
              <a:t>-Einstein Cross</a:t>
            </a:r>
          </a:p>
          <a:p>
            <a:pPr lvl="0"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n" sz="2500"/>
              <a:t>-Propeller Galaxy</a:t>
            </a:r>
          </a:p>
        </p:txBody>
      </p:sp>
      <p:pic>
        <p:nvPicPr>
          <p:cNvPr id="82" name="Shape 8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32000" y="209550"/>
            <a:ext cx="2400300" cy="2247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Shape 8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48350" y="2738437"/>
            <a:ext cx="2857500" cy="2143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184</Words>
  <Application>Microsoft Office PowerPoint</Application>
  <PresentationFormat>On-screen Show (16:9)</PresentationFormat>
  <Paragraphs>26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Sigmar One</vt:lpstr>
      <vt:lpstr>Comic Sans MS</vt:lpstr>
      <vt:lpstr>Source Sans Pro</vt:lpstr>
      <vt:lpstr>Oswald</vt:lpstr>
      <vt:lpstr>Lobster</vt:lpstr>
      <vt:lpstr>Roboto Slab</vt:lpstr>
      <vt:lpstr>simple-light-2</vt:lpstr>
      <vt:lpstr>  Pegasus</vt:lpstr>
      <vt:lpstr>HISTORY OF PEGASUS </vt:lpstr>
      <vt:lpstr>Stars of Pegasus </vt:lpstr>
      <vt:lpstr>Stars of Pegasus (Continued)</vt:lpstr>
      <vt:lpstr>Interesting Objects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Pegasus</dc:title>
  <dc:creator>Degano Jan A</dc:creator>
  <cp:lastModifiedBy>vci</cp:lastModifiedBy>
  <cp:revision>2</cp:revision>
  <dcterms:modified xsi:type="dcterms:W3CDTF">2015-09-15T19:20:40Z</dcterms:modified>
</cp:coreProperties>
</file>